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872663"/>
  <p:defaultTextStyle>
    <a:defPPr>
      <a:defRPr lang="th-TH"/>
    </a:defPPr>
    <a:lvl1pPr marL="0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478849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957697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1436546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1915395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2394243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2873092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3351940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3830788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7C80"/>
    <a:srgbClr val="FF5050"/>
    <a:srgbClr val="F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ลักษณะชุดรูปแบบ 1 - เน้น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8603FDC-E32A-4AB5-989C-0864C3EAD2B8}" styleName="ลักษณะชุดรูปแบบ 2 - เน้น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ลักษณะชุดรูปแบบ 1 - เน้น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ไม่มีลักษณะ, 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ลักษณะชุดรูปแบบ 2 - เน้น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ลักษณะชุดรูปแบบ 2 - เน้น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50" autoAdjust="0"/>
    <p:restoredTop sz="94671" autoAdjust="0"/>
  </p:normalViewPr>
  <p:slideViewPr>
    <p:cSldViewPr>
      <p:cViewPr varScale="1">
        <p:scale>
          <a:sx n="87" d="100"/>
          <a:sy n="87" d="100"/>
        </p:scale>
        <p:origin x="13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80BCD5-C829-4B00-8B99-F092C42BC85E}" type="datetimeFigureOut">
              <a:rPr lang="th-TH" smtClean="0"/>
              <a:t>25/12/63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39775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36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36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1BE3D97-24B9-4A0A-AB5C-8CD9ECC7747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2833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849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697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546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395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243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092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1940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0788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931863" y="739775"/>
            <a:ext cx="4933950" cy="370205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E3D97-24B9-4A0A-AB5C-8CD9ECC77471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3020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1" y="2130429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25/12/63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400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25/12/63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42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1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25/12/63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563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25/12/63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9118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4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4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6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54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39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2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0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194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078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25/12/63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685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1" y="1600203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25/12/63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57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49" indent="0">
              <a:buNone/>
              <a:defRPr sz="2100" b="1"/>
            </a:lvl2pPr>
            <a:lvl3pPr marL="957697" indent="0">
              <a:buNone/>
              <a:defRPr sz="1900" b="1"/>
            </a:lvl3pPr>
            <a:lvl4pPr marL="1436546" indent="0">
              <a:buNone/>
              <a:defRPr sz="1600" b="1"/>
            </a:lvl4pPr>
            <a:lvl5pPr marL="1915395" indent="0">
              <a:buNone/>
              <a:defRPr sz="1600" b="1"/>
            </a:lvl5pPr>
            <a:lvl6pPr marL="2394243" indent="0">
              <a:buNone/>
              <a:defRPr sz="1600" b="1"/>
            </a:lvl6pPr>
            <a:lvl7pPr marL="2873092" indent="0">
              <a:buNone/>
              <a:defRPr sz="1600" b="1"/>
            </a:lvl7pPr>
            <a:lvl8pPr marL="3351940" indent="0">
              <a:buNone/>
              <a:defRPr sz="1600" b="1"/>
            </a:lvl8pPr>
            <a:lvl9pPr marL="3830788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9" y="1535115"/>
            <a:ext cx="4041775" cy="63976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49" indent="0">
              <a:buNone/>
              <a:defRPr sz="2100" b="1"/>
            </a:lvl2pPr>
            <a:lvl3pPr marL="957697" indent="0">
              <a:buNone/>
              <a:defRPr sz="1900" b="1"/>
            </a:lvl3pPr>
            <a:lvl4pPr marL="1436546" indent="0">
              <a:buNone/>
              <a:defRPr sz="1600" b="1"/>
            </a:lvl4pPr>
            <a:lvl5pPr marL="1915395" indent="0">
              <a:buNone/>
              <a:defRPr sz="1600" b="1"/>
            </a:lvl5pPr>
            <a:lvl6pPr marL="2394243" indent="0">
              <a:buNone/>
              <a:defRPr sz="1600" b="1"/>
            </a:lvl6pPr>
            <a:lvl7pPr marL="2873092" indent="0">
              <a:buNone/>
              <a:defRPr sz="1600" b="1"/>
            </a:lvl7pPr>
            <a:lvl8pPr marL="3351940" indent="0">
              <a:buNone/>
              <a:defRPr sz="1600" b="1"/>
            </a:lvl8pPr>
            <a:lvl9pPr marL="3830788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25/12/63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8758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25/12/63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88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25/12/63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581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4" y="273051"/>
            <a:ext cx="3008313" cy="116205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849" indent="0">
              <a:buNone/>
              <a:defRPr sz="1300"/>
            </a:lvl2pPr>
            <a:lvl3pPr marL="957697" indent="0">
              <a:buNone/>
              <a:defRPr sz="1000"/>
            </a:lvl3pPr>
            <a:lvl4pPr marL="1436546" indent="0">
              <a:buNone/>
              <a:defRPr sz="1000"/>
            </a:lvl4pPr>
            <a:lvl5pPr marL="1915395" indent="0">
              <a:buNone/>
              <a:defRPr sz="1000"/>
            </a:lvl5pPr>
            <a:lvl6pPr marL="2394243" indent="0">
              <a:buNone/>
              <a:defRPr sz="1000"/>
            </a:lvl6pPr>
            <a:lvl7pPr marL="2873092" indent="0">
              <a:buNone/>
              <a:defRPr sz="1000"/>
            </a:lvl7pPr>
            <a:lvl8pPr marL="3351940" indent="0">
              <a:buNone/>
              <a:defRPr sz="1000"/>
            </a:lvl8pPr>
            <a:lvl9pPr marL="3830788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25/12/63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19734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849" indent="0">
              <a:buNone/>
              <a:defRPr sz="2900"/>
            </a:lvl2pPr>
            <a:lvl3pPr marL="957697" indent="0">
              <a:buNone/>
              <a:defRPr sz="2500"/>
            </a:lvl3pPr>
            <a:lvl4pPr marL="1436546" indent="0">
              <a:buNone/>
              <a:defRPr sz="2100"/>
            </a:lvl4pPr>
            <a:lvl5pPr marL="1915395" indent="0">
              <a:buNone/>
              <a:defRPr sz="2100"/>
            </a:lvl5pPr>
            <a:lvl6pPr marL="2394243" indent="0">
              <a:buNone/>
              <a:defRPr sz="2100"/>
            </a:lvl6pPr>
            <a:lvl7pPr marL="2873092" indent="0">
              <a:buNone/>
              <a:defRPr sz="2100"/>
            </a:lvl7pPr>
            <a:lvl8pPr marL="3351940" indent="0">
              <a:buNone/>
              <a:defRPr sz="2100"/>
            </a:lvl8pPr>
            <a:lvl9pPr marL="3830788" indent="0">
              <a:buNone/>
              <a:defRPr sz="21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500"/>
            </a:lvl1pPr>
            <a:lvl2pPr marL="478849" indent="0">
              <a:buNone/>
              <a:defRPr sz="1300"/>
            </a:lvl2pPr>
            <a:lvl3pPr marL="957697" indent="0">
              <a:buNone/>
              <a:defRPr sz="1000"/>
            </a:lvl3pPr>
            <a:lvl4pPr marL="1436546" indent="0">
              <a:buNone/>
              <a:defRPr sz="1000"/>
            </a:lvl4pPr>
            <a:lvl5pPr marL="1915395" indent="0">
              <a:buNone/>
              <a:defRPr sz="1000"/>
            </a:lvl5pPr>
            <a:lvl6pPr marL="2394243" indent="0">
              <a:buNone/>
              <a:defRPr sz="1000"/>
            </a:lvl6pPr>
            <a:lvl7pPr marL="2873092" indent="0">
              <a:buNone/>
              <a:defRPr sz="1000"/>
            </a:lvl7pPr>
            <a:lvl8pPr marL="3351940" indent="0">
              <a:buNone/>
              <a:defRPr sz="1000"/>
            </a:lvl8pPr>
            <a:lvl9pPr marL="3830788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25/12/63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2423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7C80"/>
            </a:gs>
            <a:gs pos="95000">
              <a:schemeClr val="bg1">
                <a:lumMod val="95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41"/>
            <a:ext cx="8229600" cy="1143001"/>
          </a:xfrm>
          <a:prstGeom prst="rect">
            <a:avLst/>
          </a:prstGeom>
        </p:spPr>
        <p:txBody>
          <a:bodyPr vert="horz" lIns="95770" tIns="47885" rIns="95770" bIns="47885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5770" tIns="47885" rIns="95770" bIns="47885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1" y="6356354"/>
            <a:ext cx="2133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A79B6-6822-485B-AED0-F9D0DBD358CB}" type="datetimeFigureOut">
              <a:rPr lang="th-TH" smtClean="0"/>
              <a:t>25/12/63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7062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697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37" indent="-359137" algn="l" defTabSz="957697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129" indent="-299280" algn="l" defTabSz="957697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121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5970" indent="-239424" algn="l" defTabSz="957697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819" indent="-239424" algn="l" defTabSz="957697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668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516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364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214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49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697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546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395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243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092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1940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788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95000">
              <a:schemeClr val="bg1">
                <a:lumMod val="95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กลุ่ม 4"/>
          <p:cNvGrpSpPr/>
          <p:nvPr/>
        </p:nvGrpSpPr>
        <p:grpSpPr>
          <a:xfrm>
            <a:off x="0" y="6021288"/>
            <a:ext cx="9144000" cy="836712"/>
            <a:chOff x="0" y="4395355"/>
            <a:chExt cx="9144000" cy="748145"/>
          </a:xfrm>
        </p:grpSpPr>
        <p:pic>
          <p:nvPicPr>
            <p:cNvPr id="1026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0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2607494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5214988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 r="49318"/>
            <a:stretch/>
          </p:blipFill>
          <p:spPr bwMode="auto">
            <a:xfrm>
              <a:off x="7822482" y="4395355"/>
              <a:ext cx="1321518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0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327145"/>
              </p:ext>
            </p:extLst>
          </p:nvPr>
        </p:nvGraphicFramePr>
        <p:xfrm>
          <a:off x="251520" y="1628800"/>
          <a:ext cx="2952328" cy="165618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952328"/>
              </a:tblGrid>
              <a:tr h="429826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ภาษีที่ดินและสิ่งปลูกสร้าง</a:t>
                      </a:r>
                      <a:endParaRPr lang="th-TH" sz="1600" b="1" dirty="0">
                        <a:solidFill>
                          <a:srgbClr val="FFFF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226358">
                <a:tc>
                  <a:txBody>
                    <a:bodyPr/>
                    <a:lstStyle/>
                    <a:p>
                      <a:r>
                        <a:rPr lang="th-TH" sz="15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ผู้เสียภาษี </a:t>
                      </a:r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en-US" sz="15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เจ้าของที่ดิน/เจ้าของสิ่งปลูกสร้าง</a:t>
                      </a:r>
                    </a:p>
                    <a:p>
                      <a:r>
                        <a:rPr lang="th-TH" sz="15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เจ้าของห้องชุด</a:t>
                      </a:r>
                      <a:r>
                        <a:rPr lang="th-TH" sz="15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ผู้ครอบครองทรัพย์สิน</a:t>
                      </a:r>
                    </a:p>
                    <a:p>
                      <a:r>
                        <a:rPr lang="th-TH" sz="15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หรือผู้ที่ทำประโยชน์ในทรัพย์สินของรัฐ</a:t>
                      </a:r>
                    </a:p>
                    <a:p>
                      <a:r>
                        <a:rPr lang="th-TH" sz="15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 (ที่ดิน/สิ่งปลูกสร้าง)</a:t>
                      </a:r>
                      <a:endParaRPr lang="th-TH" sz="15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>
                    <a:solidFill>
                      <a:schemeClr val="tx2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ตาราง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01313"/>
              </p:ext>
            </p:extLst>
          </p:nvPr>
        </p:nvGraphicFramePr>
        <p:xfrm>
          <a:off x="3518087" y="1268760"/>
          <a:ext cx="5374393" cy="2103120"/>
        </p:xfrm>
        <a:graphic>
          <a:graphicData uri="http://schemas.openxmlformats.org/drawingml/2006/table">
            <a:tbl>
              <a:tblPr lastRow="1" bandRow="1">
                <a:tableStyleId>{284E427A-3D55-4303-BF80-6455036E1DE7}</a:tableStyleId>
              </a:tblPr>
              <a:tblGrid>
                <a:gridCol w="5374393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ตรวจสอบรายการที่ดินและสิ่งปลูกสร้าง     </a:t>
                      </a:r>
                      <a:r>
                        <a:rPr lang="en-US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พฤศจิกายน – ธันวาคม  2563</a:t>
                      </a:r>
                      <a:endParaRPr lang="th-TH" sz="15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53537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ประกาศราคาประเมินทุนทรัพย์               </a:t>
                      </a:r>
                      <a:r>
                        <a:rPr lang="en-US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มกราคม  2564</a:t>
                      </a:r>
                      <a:endParaRPr lang="th-TH" sz="15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63057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แจ้งการประเมินภาษี                            </a:t>
                      </a:r>
                      <a:r>
                        <a:rPr lang="en-US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มกราคม – กุมภาพันธ์   2564</a:t>
                      </a:r>
                    </a:p>
                  </a:txBody>
                  <a:tcPr marT="60960" marB="60960" anchor="ctr"/>
                </a:tc>
              </a:tr>
              <a:tr h="172577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ชำระภาษี                                      </a:t>
                      </a:r>
                      <a:r>
                        <a:rPr lang="en-US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: </a:t>
                      </a: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ภายใน</a:t>
                      </a:r>
                      <a:r>
                        <a:rPr lang="th-TH" sz="15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เมษายน  2564</a:t>
                      </a:r>
                      <a:endParaRPr lang="th-TH" sz="15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82097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ผ่อนชำระภาษี                                  </a:t>
                      </a:r>
                      <a:r>
                        <a:rPr lang="en-US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: </a:t>
                      </a: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เมษายน</a:t>
                      </a:r>
                      <a:r>
                        <a:rPr lang="th-TH" sz="15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– มิถุนายน  2564</a:t>
                      </a:r>
                      <a:endParaRPr lang="th-TH" sz="15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ฐานภาษี </a:t>
                      </a:r>
                      <a:r>
                        <a:rPr lang="en-US" sz="1500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en-US" sz="1500" baseline="0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aseline="0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มูลค่าของที่ดินและสิ่งปลูกสร้าง (ราคาประเมินทุนทรัพย์)</a:t>
                      </a:r>
                      <a:endParaRPr lang="th-TH" sz="1500" b="1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ตาราง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353687"/>
              </p:ext>
            </p:extLst>
          </p:nvPr>
        </p:nvGraphicFramePr>
        <p:xfrm>
          <a:off x="214459" y="3573016"/>
          <a:ext cx="4357541" cy="1981200"/>
        </p:xfrm>
        <a:graphic>
          <a:graphicData uri="http://schemas.openxmlformats.org/drawingml/2006/table">
            <a:tbl>
              <a:tblPr lastRow="1" bandRow="1">
                <a:tableStyleId>{93296810-A885-4BE3-A3E7-6D5BEEA58F35}</a:tableStyleId>
              </a:tblPr>
              <a:tblGrid>
                <a:gridCol w="4357541"/>
              </a:tblGrid>
              <a:tr h="0">
                <a:tc>
                  <a:txBody>
                    <a:bodyPr/>
                    <a:lstStyle/>
                    <a:p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เบี้ยปรับ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    </a:t>
                      </a:r>
                      <a:r>
                        <a:rPr lang="en-US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: 10% 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มาชำระก่อนออกหนังสือแจ้งทวงถาม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53536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            :</a:t>
                      </a:r>
                      <a:r>
                        <a:rPr lang="en-US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20% 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มาชำระภายในวันที่กำหนดไว้ในหนังสือทวงถาม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63056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            : 40%</a:t>
                      </a:r>
                      <a:r>
                        <a:rPr lang="en-US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มาชำระเกินวันที่กำหนดไว้ในหนังสือแจ้งทวงถาม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72576">
                <a:tc>
                  <a:txBody>
                    <a:bodyPr/>
                    <a:lstStyle/>
                    <a:p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เงินเพิ่ม  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: 1%</a:t>
                      </a:r>
                      <a:r>
                        <a:rPr lang="en-US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ต่อเดือนที่ค้างชำระ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82096">
                <a:tc>
                  <a:txBody>
                    <a:bodyPr/>
                    <a:lstStyle/>
                    <a:p>
                      <a:r>
                        <a:rPr lang="th-TH" sz="1500" b="1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บทลงโทษ</a:t>
                      </a:r>
                      <a:r>
                        <a:rPr lang="en-US" sz="1500" b="1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th-TH" sz="1500" b="1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เบี้ยปรับ, เงินเพิ่ม, อายัดทรัพย์สินและขายทอดตลาด ระงับการทำนิติกรรมที่ดิน</a:t>
                      </a:r>
                      <a:endParaRPr lang="th-TH" sz="1500" b="1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</a:tbl>
          </a:graphicData>
        </a:graphic>
      </p:graphicFrame>
      <p:graphicFrame>
        <p:nvGraphicFramePr>
          <p:cNvPr id="14" name="ตาราง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005619"/>
              </p:ext>
            </p:extLst>
          </p:nvPr>
        </p:nvGraphicFramePr>
        <p:xfrm>
          <a:off x="4860032" y="3933056"/>
          <a:ext cx="4104456" cy="19812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4104456"/>
              </a:tblGrid>
              <a:tr h="181105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ยื่นแบบ   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มกราคม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– </a:t>
                      </a:r>
                      <a:r>
                        <a:rPr lang="th-TH" sz="1500" b="1" baseline="0" smtClean="0">
                          <a:latin typeface="TH SarabunPSK" pitchFamily="34" charset="-34"/>
                          <a:cs typeface="TH SarabunPSK" pitchFamily="34" charset="-34"/>
                        </a:rPr>
                        <a:t>มีนาคม  2564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ชำระภาษี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ภายใน 15 วัน นับแต่วันรับแจ้งเตือนการประเมิน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ค่าปรับ   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ไม่มายื่นแบบตามกำหนด ปรับ 5,000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– 50,000 บาท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</a:tr>
              <a:tr h="249989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เงินเพิ่ม  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ไม่ชำระเงินภายใน 15 วัน นับแต่วันรับแจ้งประเมิน คิดเงินเพิ่ม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    </a:t>
                      </a:r>
                    </a:p>
                    <a:p>
                      <a:pPr algn="l"/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         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2%</a:t>
                      </a:r>
                      <a:r>
                        <a:rPr lang="en-US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ต่อเดือน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  ผู้เสียภาษี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เจ้าของหรือผู้ครอบครองป้าย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สี่เหลี่ยมผืนผ้า 14"/>
          <p:cNvSpPr/>
          <p:nvPr/>
        </p:nvSpPr>
        <p:spPr>
          <a:xfrm>
            <a:off x="863390" y="6021288"/>
            <a:ext cx="7247201" cy="404482"/>
          </a:xfrm>
          <a:prstGeom prst="rect">
            <a:avLst/>
          </a:prstGeom>
          <a:noFill/>
        </p:spPr>
        <p:txBody>
          <a:bodyPr wrap="non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000" b="1" spc="52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ติดต่อ กองคลัง </a:t>
            </a:r>
            <a:r>
              <a:rPr lang="th-TH" sz="2000" b="1" spc="52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งานจัดเก็บรายได้ องค์การบริหารส่วน</a:t>
            </a:r>
            <a:r>
              <a:rPr lang="th-TH" sz="2000" b="1" spc="52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ตำบลหนองคู โทร 0-44053-109 </a:t>
            </a:r>
            <a:r>
              <a:rPr lang="th-TH" sz="2000" b="1" spc="52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ต่อ </a:t>
            </a:r>
            <a:r>
              <a:rPr lang="th-TH" sz="2000" b="1" spc="52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104</a:t>
            </a:r>
            <a:endParaRPr lang="th-TH" sz="2000" b="1" spc="52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1251346" y="-99392"/>
            <a:ext cx="6641329" cy="635314"/>
          </a:xfrm>
          <a:prstGeom prst="rect">
            <a:avLst/>
          </a:prstGeom>
          <a:noFill/>
        </p:spPr>
        <p:txBody>
          <a:bodyPr wrap="non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3500" b="1" spc="52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          ประกาศ องค์การบริหารส่วน</a:t>
            </a:r>
            <a:r>
              <a:rPr lang="th-TH" sz="3500" b="1" spc="52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ตำบลหนองคู</a:t>
            </a:r>
            <a:endParaRPr lang="th-TH" sz="3500" b="1" spc="52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2157416" y="402613"/>
            <a:ext cx="4829168" cy="866147"/>
          </a:xfrm>
          <a:prstGeom prst="rect">
            <a:avLst/>
          </a:prstGeom>
          <a:noFill/>
        </p:spPr>
        <p:txBody>
          <a:bodyPr wrap="non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500" b="1" spc="52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เรื่อง การประชาสัมพันธ์ ภาษีที่ดินและสิ่งปลูกสร้าง</a:t>
            </a:r>
          </a:p>
          <a:p>
            <a:pPr algn="ctr"/>
            <a:r>
              <a:rPr lang="th-TH" sz="2500" b="1" spc="52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และภาษี</a:t>
            </a:r>
            <a:r>
              <a:rPr lang="th-TH" sz="2500" b="1" spc="52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ป้าย ประจำปี พ.ศ.2564 </a:t>
            </a:r>
            <a:endParaRPr lang="th-TH" sz="2500" b="1" spc="52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6363035" y="3501008"/>
            <a:ext cx="1029449" cy="40011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H SarabunIT๙" pitchFamily="34" charset="-34"/>
                <a:cs typeface="TH SarabunIT๙" pitchFamily="34" charset="-34"/>
              </a:rPr>
              <a:t>ภาษีป้าย</a:t>
            </a:r>
          </a:p>
        </p:txBody>
      </p:sp>
      <p:pic>
        <p:nvPicPr>
          <p:cNvPr id="18" name="Picture 1" descr="C:\Documents and Settings\user\Desktop\19-10-2554\19-10-2554 14-12-40_0000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528" y="169466"/>
            <a:ext cx="1575869" cy="1126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6931187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296</Words>
  <Application>Microsoft Office PowerPoint</Application>
  <PresentationFormat>นำเสนอทางหน้าจอ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8" baseType="lpstr">
      <vt:lpstr>Angsana New</vt:lpstr>
      <vt:lpstr>Arial</vt:lpstr>
      <vt:lpstr>Calibri</vt:lpstr>
      <vt:lpstr>Cordia New</vt:lpstr>
      <vt:lpstr>TH SarabunIT๙</vt:lpstr>
      <vt:lpstr>TH SarabunPSK</vt:lpstr>
      <vt:lpstr>ชุดรูปแบบของ Office</vt:lpstr>
      <vt:lpstr>งานนำเสนอ PowerPoint</vt:lpstr>
    </vt:vector>
  </TitlesOfParts>
  <Company>www.easyosteam.com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Mr.KKD</dc:creator>
  <cp:lastModifiedBy>sineenart sukhan</cp:lastModifiedBy>
  <cp:revision>90</cp:revision>
  <cp:lastPrinted>2020-12-25T04:04:13Z</cp:lastPrinted>
  <dcterms:created xsi:type="dcterms:W3CDTF">2020-10-22T06:21:09Z</dcterms:created>
  <dcterms:modified xsi:type="dcterms:W3CDTF">2020-12-25T04:05:36Z</dcterms:modified>
</cp:coreProperties>
</file>